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1" r:id="rId21"/>
    <p:sldId id="275" r:id="rId22"/>
    <p:sldId id="276" r:id="rId23"/>
    <p:sldId id="277" r:id="rId24"/>
    <p:sldId id="278" r:id="rId25"/>
    <p:sldId id="279" r:id="rId26"/>
    <p:sldId id="280" r:id="rId27"/>
    <p:sldId id="293" r:id="rId28"/>
    <p:sldId id="281" r:id="rId29"/>
    <p:sldId id="282" r:id="rId30"/>
    <p:sldId id="283" r:id="rId31"/>
    <p:sldId id="290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-2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B7861-D281-483C-ABFB-442AD97DF3D4}" type="datetimeFigureOut">
              <a:rPr lang="pl-PL" smtClean="0"/>
              <a:t>12.10.2016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525A0-D7E0-43F1-B0CE-74597A85A2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57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350D8-44BB-484F-8B96-E3E27767FD6A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32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350D8-44BB-484F-8B96-E3E27767FD6A}" type="slidenum">
              <a:rPr lang="pl-PL" smtClean="0">
                <a:solidFill>
                  <a:prstClr val="black"/>
                </a:solidFill>
              </a:rPr>
              <a:pPr/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1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350D8-44BB-484F-8B96-E3E27767FD6A}" type="slidenum">
              <a:rPr lang="pl-PL" smtClean="0">
                <a:solidFill>
                  <a:prstClr val="black"/>
                </a:solidFill>
              </a:rPr>
              <a:pPr/>
              <a:t>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5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350D8-44BB-484F-8B96-E3E27767FD6A}" type="slidenum">
              <a:rPr lang="pl-PL" smtClean="0">
                <a:solidFill>
                  <a:prstClr val="black"/>
                </a:solidFill>
              </a:rPr>
              <a:pPr/>
              <a:t>15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6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130426"/>
            <a:ext cx="10261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26267" y="3886200"/>
            <a:ext cx="8449733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2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9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77400" y="274639"/>
            <a:ext cx="24130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438400" y="274639"/>
            <a:ext cx="7035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6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130426"/>
            <a:ext cx="10261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26267" y="3886200"/>
            <a:ext cx="8449733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14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8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438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366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4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75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33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11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2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4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81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77400" y="274639"/>
            <a:ext cx="24130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438400" y="274639"/>
            <a:ext cx="7035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9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1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438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366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6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6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7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74638"/>
            <a:ext cx="965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1"/>
            <a:ext cx="9652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 dirty="0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4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74638"/>
            <a:ext cx="965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1"/>
            <a:ext cx="9652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7C9B81F-C347-4BEF-BFDF-29C42F48304A}" type="datetimeFigureOut">
              <a:rPr lang="en-US" smtClean="0">
                <a:solidFill>
                  <a:srgbClr val="000000"/>
                </a:solidFill>
              </a:rPr>
              <a:pPr/>
              <a:t>10/12/2016</a:t>
            </a:fld>
            <a:endParaRPr lang="en-US" dirty="0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2AED99-7FB4-404E-8A97-64753DCE42E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3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z%20neta\01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0.png"/><Relationship Id="rId10" Type="http://schemas.openxmlformats.org/officeDocument/2006/relationships/image" Target="../media/image94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3.png"/><Relationship Id="rId4" Type="http://schemas.openxmlformats.org/officeDocument/2006/relationships/image" Target="../media/image118.jpeg"/><Relationship Id="rId9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FFCC00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bjaśnienie owalne 3"/>
          <p:cNvSpPr/>
          <p:nvPr/>
        </p:nvSpPr>
        <p:spPr>
          <a:xfrm>
            <a:off x="4952960" y="214290"/>
            <a:ext cx="5715040" cy="2928958"/>
          </a:xfrm>
          <a:prstGeom prst="wedgeEllipse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E6E6FA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24430" y="548680"/>
            <a:ext cx="4887994" cy="252313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INTEGRACJA </a:t>
            </a:r>
            <a:b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NASZEJ SZKOLE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7467" y="3714752"/>
            <a:ext cx="2866861" cy="23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 descr="F:\LOGO_04xx1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"/>
            <a:ext cx="3149600" cy="3258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6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Picture 2" descr="F:\LOGO_04xx1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4255" y="604481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Symbol zastępczy zawartości 4" descr="Zdjęcie01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945266" y="3464751"/>
            <a:ext cx="2825312" cy="3381199"/>
          </a:xfrm>
          <a:effectLst>
            <a:softEdge rad="317500"/>
          </a:effectLst>
        </p:spPr>
      </p:pic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524000" y="0"/>
            <a:ext cx="9144000" cy="5143512"/>
          </a:xfrm>
        </p:spPr>
        <p:txBody>
          <a:bodyPr/>
          <a:lstStyle/>
          <a:p>
            <a:pPr algn="just">
              <a:buNone/>
            </a:pPr>
            <a:endParaRPr lang="pl-PL" dirty="0" smtClean="0"/>
          </a:p>
          <a:p>
            <a:pPr algn="just">
              <a:buNone/>
            </a:pPr>
            <a:r>
              <a:rPr lang="pl-PL" dirty="0" smtClean="0"/>
              <a:t>	</a:t>
            </a:r>
            <a:r>
              <a:rPr lang="pl-PL" sz="2600" b="1" dirty="0"/>
              <a:t>Nasza szkoła jest placówką małą, wszyscy się tutaj znamy, nikt nie jest anonimowy- nasze dzieci również. Myślimy, że to wielki atut i ogromne ułatwienie dla uczniów z niepełnosprawnością. Czują się tutaj bezpiecznie i swobodnie. Stąd częste samodzielne wizyty w sekretariacie, w stołówce i bibliotece. Podczas przerw integrujemy się na całego nie ma podziału na klasy starsze i młodsze. No bo kto nie lubi bawić się w berka solonego czy kucanego.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80" y="4126273"/>
            <a:ext cx="3326212" cy="249465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softEdge rad="3556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17" y="4236790"/>
            <a:ext cx="3178858" cy="2384143"/>
          </a:xfrm>
          <a:prstGeom prst="rect">
            <a:avLst/>
          </a:prstGeom>
          <a:effectLst>
            <a:glow>
              <a:schemeClr val="accent1"/>
            </a:glow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722552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24000" y="274638"/>
            <a:ext cx="5143504" cy="2011354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pPr algn="ctr"/>
            <a:r>
              <a:rPr lang="pl-PL" b="1" dirty="0" smtClean="0"/>
              <a:t>NASZE WSPÓLNE </a:t>
            </a:r>
            <a:br>
              <a:rPr lang="pl-PL" b="1" dirty="0" smtClean="0"/>
            </a:br>
            <a:r>
              <a:rPr lang="pl-PL" b="1" dirty="0" smtClean="0"/>
              <a:t>WYJAZDY</a:t>
            </a:r>
            <a:endParaRPr lang="pl-PL" b="1" dirty="0"/>
          </a:p>
        </p:txBody>
      </p:sp>
      <p:pic>
        <p:nvPicPr>
          <p:cNvPr id="7" name="Picture 2" descr="F:\LOGO_04xx1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1150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3809984" y="928670"/>
            <a:ext cx="3286148" cy="121444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Cooper Black" pitchFamily="18" charset="0"/>
              </a:rPr>
              <a:t>Serniki</a:t>
            </a:r>
            <a:endParaRPr lang="pl-PL" dirty="0">
              <a:solidFill>
                <a:schemeClr val="bg1"/>
              </a:solidFill>
              <a:latin typeface="Cooper Black" pitchFamily="18" charset="0"/>
            </a:endParaRPr>
          </a:p>
        </p:txBody>
      </p:sp>
      <p:pic>
        <p:nvPicPr>
          <p:cNvPr id="4099" name="Picture 3" descr="D:\zdjęcia\serniki\Zdjęcie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36" y="214290"/>
            <a:ext cx="2819892" cy="3571876"/>
          </a:xfrm>
          <a:prstGeom prst="rect">
            <a:avLst/>
          </a:prstGeom>
          <a:noFill/>
        </p:spPr>
      </p:pic>
      <p:pic>
        <p:nvPicPr>
          <p:cNvPr id="4101" name="Picture 5" descr="D:\zdjęcia\serniki\Zdjęcie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844" y="214291"/>
            <a:ext cx="1785918" cy="2908369"/>
          </a:xfrm>
          <a:prstGeom prst="rect">
            <a:avLst/>
          </a:prstGeom>
          <a:noFill/>
        </p:spPr>
      </p:pic>
      <p:pic>
        <p:nvPicPr>
          <p:cNvPr id="15" name="Picture 6" descr="D:\zdjęcia\serniki\Zdjęcie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8282" y="4143380"/>
            <a:ext cx="2071670" cy="1883316"/>
          </a:xfrm>
          <a:prstGeom prst="rect">
            <a:avLst/>
          </a:prstGeom>
          <a:noFill/>
        </p:spPr>
      </p:pic>
      <p:pic>
        <p:nvPicPr>
          <p:cNvPr id="4103" name="Picture 7" descr="D:\zdjęcia\serniki\Zdjęcie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8" y="4286256"/>
            <a:ext cx="3286148" cy="2341388"/>
          </a:xfrm>
          <a:prstGeom prst="rect">
            <a:avLst/>
          </a:prstGeom>
          <a:noFill/>
        </p:spPr>
      </p:pic>
      <p:pic>
        <p:nvPicPr>
          <p:cNvPr id="10" name="Picture 2" descr="F:\LOGO_04xx1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740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zdjęcia\różne\Zdjęcie0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13" y="0"/>
            <a:ext cx="2857488" cy="38099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D:\zdjęcia\różne\Zdjęcie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2285984" cy="25999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D:\zdjęcia\serniki\Zdjęcie0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528" y="2998750"/>
            <a:ext cx="2894438" cy="3859251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1753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zdjęcia\takie moje\!!!!!!!! 0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214687"/>
            <a:ext cx="5286380" cy="36433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219" name="Picture 3" descr="D:\zdjęcia\takie moje\!!!!!!!!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395043" y="277770"/>
            <a:ext cx="4279867" cy="32099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299734">
            <a:off x="2515248" y="1804661"/>
            <a:ext cx="7239000" cy="1143000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MUZEUM WSI LUBELSKIEJ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7" y="-57295"/>
            <a:ext cx="2869245" cy="2151935"/>
          </a:xfrm>
          <a:prstGeom prst="rect">
            <a:avLst/>
          </a:prstGeom>
          <a:effectLst>
            <a:outerShdw blurRad="431800" dist="50800" dir="5400000" algn="ctr" rotWithShape="0">
              <a:srgbClr val="000000">
                <a:alpha val="43137"/>
              </a:srgbClr>
            </a:outerShdw>
            <a:softEdge rad="317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4006" y="3949539"/>
            <a:ext cx="3419255" cy="2564441"/>
          </a:xfrm>
          <a:prstGeom prst="rect">
            <a:avLst/>
          </a:prstGeom>
          <a:effectLst>
            <a:glow>
              <a:schemeClr val="accent1">
                <a:satMod val="175000"/>
              </a:schemeClr>
            </a:glow>
            <a:innerShdw>
              <a:prstClr val="black"/>
            </a:innerShdw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6727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1224" y="214290"/>
            <a:ext cx="7239000" cy="1143000"/>
          </a:xfrm>
        </p:spPr>
        <p:txBody>
          <a:bodyPr/>
          <a:lstStyle/>
          <a:p>
            <a:pPr algn="ctr"/>
            <a:r>
              <a:rPr lang="pl-PL" sz="4000" b="1" dirty="0"/>
              <a:t>Z WIZYTĄ U DUCHA BIELUCHA - CHEŁM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20224" y="3162296"/>
            <a:ext cx="14753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2" descr="F:\Chełm\HPIM19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500571"/>
            <a:ext cx="3543300" cy="268498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151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3" descr="F:\Chełm\HPIM19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50" name="Picture 2" descr="F:\Chełm\HPIM1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24" y="3714752"/>
            <a:ext cx="4714876" cy="3143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3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29067" cy="6858000"/>
          </a:xfrm>
          <a:prstGeom prst="rect">
            <a:avLst/>
          </a:prstGeom>
        </p:spPr>
      </p:pic>
      <p:pic>
        <p:nvPicPr>
          <p:cNvPr id="2050" name="Picture 2" descr="C:\Documents and Settings\Właściciel\Pulpit\DSC042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4374" y="4149617"/>
            <a:ext cx="3716515" cy="2469606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2103" y="1895814"/>
            <a:ext cx="3591707" cy="26937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5467" y="1014810"/>
            <a:ext cx="2797531" cy="209814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3632" y="93619"/>
            <a:ext cx="7239000" cy="1143000"/>
          </a:xfrm>
        </p:spPr>
        <p:txBody>
          <a:bodyPr/>
          <a:lstStyle/>
          <a:p>
            <a:pPr algn="ctr"/>
            <a:r>
              <a:rPr lang="pl-PL" sz="4800" dirty="0">
                <a:solidFill>
                  <a:schemeClr val="tx1"/>
                </a:solidFill>
              </a:rPr>
              <a:t>BAŁTÓW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92" y="4143954"/>
            <a:ext cx="3053908" cy="22904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86" y="698274"/>
            <a:ext cx="2863708" cy="21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3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0"/>
            <a:ext cx="7239000" cy="980728"/>
          </a:xfrm>
        </p:spPr>
        <p:txBody>
          <a:bodyPr/>
          <a:lstStyle/>
          <a:p>
            <a:pPr algn="ctr"/>
            <a:r>
              <a:rPr lang="pl-PL" dirty="0" smtClean="0"/>
              <a:t>MAGICZNE OGRODY</a:t>
            </a:r>
            <a:endParaRPr lang="pl-PL" dirty="0"/>
          </a:p>
        </p:txBody>
      </p:sp>
      <p:pic>
        <p:nvPicPr>
          <p:cNvPr id="3074" name="Picture 2" descr="C:\Documents and Settings\Właściciel\Pulpit\MAG. OGRODY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3717032"/>
            <a:ext cx="3810000" cy="2857500"/>
          </a:xfrm>
          <a:prstGeom prst="rect">
            <a:avLst/>
          </a:prstGeom>
          <a:noFill/>
        </p:spPr>
      </p:pic>
      <p:pic>
        <p:nvPicPr>
          <p:cNvPr id="3075" name="Picture 3" descr="C:\Documents and Settings\Właściciel\Pulpit\MAG.OGR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48" y="1268760"/>
            <a:ext cx="3810000" cy="2857500"/>
          </a:xfrm>
          <a:prstGeom prst="rect">
            <a:avLst/>
          </a:prstGeom>
          <a:noFill/>
        </p:spPr>
      </p:pic>
      <p:pic>
        <p:nvPicPr>
          <p:cNvPr id="3076" name="Picture 4" descr="C:\Documents and Settings\Właściciel\Pulpit\MAG. OGR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8" y="908720"/>
            <a:ext cx="3810000" cy="2857500"/>
          </a:xfrm>
          <a:prstGeom prst="rect">
            <a:avLst/>
          </a:prstGeom>
          <a:noFill/>
        </p:spPr>
      </p:pic>
      <p:pic>
        <p:nvPicPr>
          <p:cNvPr id="3077" name="Picture 5" descr="C:\Documents and Settings\Właściciel\Pulpit\MAG.OGR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717032"/>
            <a:ext cx="3810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572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4978" y="-2584979"/>
            <a:ext cx="7022046" cy="1219200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44500" y="376768"/>
            <a:ext cx="4981439" cy="757238"/>
          </a:xfrm>
        </p:spPr>
        <p:txBody>
          <a:bodyPr/>
          <a:lstStyle/>
          <a:p>
            <a:pPr algn="ctr"/>
            <a:r>
              <a:rPr lang="pl-PL" dirty="0" smtClean="0"/>
              <a:t>SANDOMIERZ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58" y="1102591"/>
            <a:ext cx="4673598" cy="350519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9" y="523573"/>
            <a:ext cx="4092628" cy="30694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8" y="3788529"/>
            <a:ext cx="4092628" cy="306947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0307" y="5935052"/>
            <a:ext cx="890093" cy="91447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4024845"/>
            <a:ext cx="3996266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24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zdjęcia\olimpiada2009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14219"/>
            <a:ext cx="9144000" cy="2852936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Jak to u nas się zaczęło </a:t>
            </a:r>
            <a:endParaRPr lang="pl-PL" b="1" dirty="0"/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524000" y="2838718"/>
            <a:ext cx="9144000" cy="401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F:\LOGO_04xx1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>
          <a:xfrm>
            <a:off x="1303867" y="2815701"/>
            <a:ext cx="9364133" cy="13208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None/>
            </a:pPr>
            <a:r>
              <a:rPr lang="pl-PL" sz="2400" dirty="0"/>
              <a:t>	</a:t>
            </a:r>
            <a:r>
              <a:rPr lang="pl-PL" b="1" dirty="0" smtClean="0">
                <a:solidFill>
                  <a:schemeClr val="accent4"/>
                </a:solidFill>
              </a:rPr>
              <a:t>Początek </a:t>
            </a:r>
            <a:r>
              <a:rPr lang="pl-PL" b="1" dirty="0">
                <a:solidFill>
                  <a:schemeClr val="accent4"/>
                </a:solidFill>
              </a:rPr>
              <a:t>klas integracyjnych </a:t>
            </a:r>
            <a:r>
              <a:rPr lang="pl-PL" b="1" dirty="0" smtClean="0">
                <a:solidFill>
                  <a:schemeClr val="accent4"/>
                </a:solidFill>
              </a:rPr>
              <a:t>w naszej szkole sięga </a:t>
            </a:r>
            <a:r>
              <a:rPr lang="pl-PL" b="1" dirty="0">
                <a:solidFill>
                  <a:schemeClr val="accent4"/>
                </a:solidFill>
              </a:rPr>
              <a:t>2007 roku, kiedy powstała klasa 1 </a:t>
            </a:r>
            <a:r>
              <a:rPr lang="pl-PL" b="1" dirty="0" smtClean="0">
                <a:solidFill>
                  <a:schemeClr val="accent4"/>
                </a:solidFill>
              </a:rPr>
              <a:t>integracyjna licząca 13 </a:t>
            </a:r>
            <a:r>
              <a:rPr lang="pl-PL" b="1" dirty="0">
                <a:solidFill>
                  <a:schemeClr val="accent4"/>
                </a:solidFill>
              </a:rPr>
              <a:t>uczniów w tym 4 z orzeczeniami </a:t>
            </a:r>
            <a:r>
              <a:rPr lang="pl-PL" b="1" dirty="0" smtClean="0">
                <a:solidFill>
                  <a:schemeClr val="accent4"/>
                </a:solidFill>
              </a:rPr>
              <a:t>o potrzebie </a:t>
            </a:r>
            <a:r>
              <a:rPr lang="pl-PL" b="1" dirty="0">
                <a:solidFill>
                  <a:schemeClr val="accent4"/>
                </a:solidFill>
              </a:rPr>
              <a:t>kształcenia specjalnego</a:t>
            </a:r>
            <a:r>
              <a:rPr lang="pl-PL" dirty="0" smtClean="0">
                <a:solidFill>
                  <a:schemeClr val="accent4"/>
                </a:solidFill>
              </a:rPr>
              <a:t>. 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7752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zdjęcia\olimpiada2009 0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5483" y="1095299"/>
            <a:ext cx="3444785" cy="2175671"/>
          </a:xfrm>
          <a:prstGeom prst="rect">
            <a:avLst/>
          </a:prstGeom>
          <a:noFill/>
        </p:spPr>
      </p:pic>
      <p:pic>
        <p:nvPicPr>
          <p:cNvPr id="3074" name="Picture 2" descr="D:\zdjęcia\olimpiada2009 0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6871" y="2238299"/>
            <a:ext cx="2799553" cy="2099666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5" y="4194213"/>
            <a:ext cx="221454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F:\LOGO_04xx1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964488" cy="1143000"/>
          </a:xfrm>
        </p:spPr>
        <p:txBody>
          <a:bodyPr/>
          <a:lstStyle/>
          <a:p>
            <a:pPr algn="ctr"/>
            <a:r>
              <a:rPr lang="pl-PL" sz="3200" dirty="0"/>
              <a:t>Każdego roku uczestniczymy </a:t>
            </a:r>
            <a:br>
              <a:rPr lang="pl-PL" sz="3200" dirty="0"/>
            </a:br>
            <a:r>
              <a:rPr lang="pl-PL" sz="3200" dirty="0"/>
              <a:t>w Powiatowej Olimpiadzie Integracyjnej </a:t>
            </a:r>
            <a:br>
              <a:rPr lang="pl-PL" sz="3200" dirty="0"/>
            </a:br>
            <a:r>
              <a:rPr lang="pl-PL" sz="3200" dirty="0"/>
              <a:t>w Łęcznej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00" y="2943095"/>
            <a:ext cx="2810933" cy="2108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73" y="1138183"/>
            <a:ext cx="2776613" cy="208246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52" y="4896356"/>
            <a:ext cx="2573867" cy="193040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24" y="1665667"/>
            <a:ext cx="2935249" cy="22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661" y="1472685"/>
            <a:ext cx="3184335" cy="189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102" name="Picture 6" descr="D:\zdjęcia\olimpiada2009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30" y="3173494"/>
            <a:ext cx="4643470" cy="368450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-6492"/>
            <a:ext cx="2185002" cy="16387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9769" y="276034"/>
            <a:ext cx="2422068" cy="1988394"/>
          </a:xfrm>
          <a:prstGeom prst="rect">
            <a:avLst/>
          </a:prstGeom>
          <a:effectLst>
            <a:glow rad="1905000">
              <a:schemeClr val="tx1">
                <a:alpha val="22000"/>
              </a:schemeClr>
            </a:glow>
            <a:outerShdw blurRad="914400" dist="1270000" dir="11580000" sx="150000" sy="150000" algn="ctr" rotWithShape="0">
              <a:srgbClr val="000000">
                <a:alpha val="49000"/>
              </a:srgbClr>
            </a:outerShdw>
            <a:reflection blurRad="622300" stA="46000" endPos="65000" dist="50800" dir="5400000" sy="-100000" algn="bl" rotWithShape="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26622"/>
            <a:ext cx="2088232" cy="15661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18" y="1185333"/>
            <a:ext cx="2595006" cy="19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8400" y="292804"/>
            <a:ext cx="7010400" cy="672571"/>
          </a:xfrm>
        </p:spPr>
        <p:txBody>
          <a:bodyPr/>
          <a:lstStyle/>
          <a:p>
            <a:r>
              <a:rPr lang="pl-PL" sz="4000" dirty="0"/>
              <a:t>OLIMPIADA RÓWNYCH SZANS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879853"/>
            <a:ext cx="6438900" cy="4858177"/>
          </a:xfrm>
        </p:spPr>
        <p:txBody>
          <a:bodyPr/>
          <a:lstStyle/>
          <a:p>
            <a:r>
              <a:rPr lang="pl-PL" sz="2400" dirty="0" smtClean="0"/>
              <a:t>W roku szkolnym 2015/2016 wspólnie </a:t>
            </a:r>
            <a:r>
              <a:rPr lang="pl-PL" sz="2400" dirty="0"/>
              <a:t>z Kołem Polskiego Stowarzyszenia na Rzecz Osób z Upośledzeniem Umysłowym w Milejowie została zorganizowana IV Olimpiada Równych Szans.</a:t>
            </a:r>
          </a:p>
          <a:p>
            <a:r>
              <a:rPr lang="pl-PL" sz="2400" dirty="0"/>
              <a:t>Nasza reprezentacja dzielnie walczyła zajmując III miejsce</a:t>
            </a:r>
            <a:r>
              <a:rPr lang="pl-PL" sz="2400" dirty="0" smtClean="0"/>
              <a:t>.</a:t>
            </a:r>
          </a:p>
          <a:p>
            <a:r>
              <a:rPr lang="pl-PL" sz="2400" dirty="0" smtClean="0"/>
              <a:t>W obecnym roku szkolnym odbyła się </a:t>
            </a:r>
            <a:r>
              <a:rPr lang="pl-PL" sz="2400" dirty="0"/>
              <a:t>V Olimpiada Równych </a:t>
            </a:r>
            <a:r>
              <a:rPr lang="pl-PL" sz="2400" dirty="0" smtClean="0"/>
              <a:t>Szans, w której również brała udział reprezentacja naszej szkoły.</a:t>
            </a:r>
            <a:endParaRPr lang="pl-PL" sz="2400" dirty="0"/>
          </a:p>
        </p:txBody>
      </p:sp>
      <p:pic>
        <p:nvPicPr>
          <p:cNvPr id="6146" name="Picture 2" descr="ol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32" y="1094138"/>
            <a:ext cx="3168338" cy="21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l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865" y="3093026"/>
            <a:ext cx="2240632" cy="17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l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97" y="5089395"/>
            <a:ext cx="2721292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l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46" y="4973702"/>
            <a:ext cx="2352292" cy="17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933" y="2866758"/>
            <a:ext cx="2778296" cy="22226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4796" y="5070711"/>
            <a:ext cx="2732980" cy="17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024"/>
            <a:ext cx="12192000" cy="8001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888288" cy="1340423"/>
          </a:xfrm>
        </p:spPr>
        <p:txBody>
          <a:bodyPr/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Uczestniczymy również w Imprezie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 Integracyjnej w Puchaczowie, Dniu Integracji w Łęcznej oraz Obchodach Światowego Dnia Świadomości Autyzmu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41" y="1624807"/>
            <a:ext cx="2473976" cy="176347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97" y="3224016"/>
            <a:ext cx="2056408" cy="1542306"/>
          </a:xfrm>
        </p:spPr>
      </p:pic>
      <p:pic>
        <p:nvPicPr>
          <p:cNvPr id="2050" name="Picture 2" descr="lecz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943" y="1896293"/>
            <a:ext cx="2210016" cy="2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15" y="4697062"/>
            <a:ext cx="2473977" cy="1855483"/>
          </a:xfrm>
          <a:prstGeom prst="rect">
            <a:avLst/>
          </a:prstGeom>
        </p:spPr>
      </p:pic>
      <p:pic>
        <p:nvPicPr>
          <p:cNvPr id="2052" name="Picture 4" descr="lecz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24" y="3398023"/>
            <a:ext cx="2516075" cy="174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44" y="1624806"/>
            <a:ext cx="2651787" cy="19888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35" y="1881644"/>
            <a:ext cx="2135512" cy="160163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192" y="5079768"/>
            <a:ext cx="3244925" cy="19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0773" y="-2933227"/>
            <a:ext cx="7187254" cy="123952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27454"/>
            <a:ext cx="9067800" cy="1287189"/>
          </a:xfrm>
        </p:spPr>
        <p:txBody>
          <a:bodyPr/>
          <a:lstStyle/>
          <a:p>
            <a:pPr algn="ctr"/>
            <a:r>
              <a:rPr lang="pl-PL" sz="3200" dirty="0"/>
              <a:t>Na przełomie wspomnianych lat nasi uczniowie uczestniczyli w kilku projektach, podczas których brali udział m. in. w: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3321" y="2377214"/>
            <a:ext cx="5112568" cy="3324584"/>
          </a:xfrm>
        </p:spPr>
        <p:txBody>
          <a:bodyPr/>
          <a:lstStyle/>
          <a:p>
            <a:pPr marL="0" indent="0">
              <a:buNone/>
            </a:pPr>
            <a:endParaRPr lang="pl-PL" sz="3600" b="1" dirty="0"/>
          </a:p>
          <a:p>
            <a:r>
              <a:rPr lang="pl-PL" sz="2400" b="1" dirty="0"/>
              <a:t>zajęciach prowadzonych Metodą Weroniki </a:t>
            </a:r>
            <a:r>
              <a:rPr lang="pl-PL" sz="2400" b="1" dirty="0" err="1"/>
              <a:t>Sherborne</a:t>
            </a:r>
            <a:r>
              <a:rPr lang="pl-PL" sz="2400" b="1" dirty="0"/>
              <a:t>,</a:t>
            </a:r>
          </a:p>
          <a:p>
            <a:r>
              <a:rPr lang="pl-PL" sz="2400" b="1" dirty="0"/>
              <a:t>zajęciach z </a:t>
            </a:r>
            <a:r>
              <a:rPr lang="pl-PL" sz="2400" b="1" dirty="0" err="1"/>
              <a:t>arteterapii</a:t>
            </a:r>
            <a:r>
              <a:rPr lang="pl-PL" sz="2400" b="1" dirty="0"/>
              <a:t>,</a:t>
            </a:r>
          </a:p>
          <a:p>
            <a:r>
              <a:rPr lang="pl-PL" sz="2400" b="1" dirty="0"/>
              <a:t>zajęciach logopedycznych,</a:t>
            </a:r>
          </a:p>
          <a:p>
            <a:r>
              <a:rPr lang="pl-PL" sz="2400" b="1" dirty="0"/>
              <a:t>zajęciach tanecznych.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28" y="4438065"/>
            <a:ext cx="3117695" cy="23382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01" y="1832180"/>
            <a:ext cx="2991481" cy="224361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82" y="4383307"/>
            <a:ext cx="2889568" cy="216717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Picture 7" descr="C:\Documents and Settings\Administrator\Moje dokumenty\Moje obrazy\Microsoft Clip Organizer\j043477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1424" y="749803"/>
            <a:ext cx="1828572" cy="1828572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0434" y="3544442"/>
            <a:ext cx="18097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F:\LOGO_04xx1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214" y="5804042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2207" y="441608"/>
            <a:ext cx="3622369" cy="464704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571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0"/>
            <a:ext cx="7239000" cy="620688"/>
          </a:xfrm>
        </p:spPr>
        <p:txBody>
          <a:bodyPr/>
          <a:lstStyle/>
          <a:p>
            <a:pPr algn="ctr"/>
            <a:r>
              <a:rPr lang="pl-PL" dirty="0" smtClean="0"/>
              <a:t>OFERTA SZKOŁY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48680"/>
            <a:ext cx="9821333" cy="5904656"/>
          </a:xfrm>
        </p:spPr>
        <p:txBody>
          <a:bodyPr/>
          <a:lstStyle/>
          <a:p>
            <a:pPr>
              <a:buNone/>
            </a:pPr>
            <a:r>
              <a:rPr lang="pl-PL" sz="2400" dirty="0"/>
              <a:t>	</a:t>
            </a:r>
            <a:r>
              <a:rPr lang="pl-PL" sz="2400" b="1" dirty="0"/>
              <a:t>Chcąc otoczyć naszych uczniów  opieką, zapewniamy: </a:t>
            </a:r>
          </a:p>
          <a:p>
            <a:pPr algn="just"/>
            <a:r>
              <a:rPr lang="pl-PL" sz="2400" dirty="0"/>
              <a:t>wykwalifikowaną kadrę pedagogiczną-wychowawcy klas I-III mają ukończone studia lub kurs kwalifikacyjny z zakresu oligofrenopedagogiki, część nauczycieli ukończyło kurs z zakresu terapii pedagogicznej, dwóch nauczycieli ukończyło studia podyplomowe z zakresu wczesnego wspomagania rozwoju dzieci z autyzmem i ich rodzin, większość nauczycieli poszerza swoje umiejętności pracy z dziećmi z niepełnosprawnością na różnego rodzaju kursach i szkoleniach; </a:t>
            </a:r>
          </a:p>
          <a:p>
            <a:pPr algn="just"/>
            <a:r>
              <a:rPr lang="pl-PL" sz="2400" dirty="0"/>
              <a:t>zajęcia z wczesnego wspomagania rozwoju dziecka na terenie szkoły (w ramach współpracy z Prywatną PPP </a:t>
            </a:r>
            <a:r>
              <a:rPr lang="pl-PL" sz="2400" dirty="0" smtClean="0"/>
              <a:t>STO POCIECH);</a:t>
            </a:r>
            <a:endParaRPr lang="pl-PL" sz="2400" dirty="0"/>
          </a:p>
          <a:p>
            <a:pPr algn="just"/>
            <a:r>
              <a:rPr lang="pl-PL" sz="2400" dirty="0"/>
              <a:t>klasy z małą liczbą uczniów, co zapewnia efektywniejsze nauczanie;</a:t>
            </a:r>
          </a:p>
          <a:p>
            <a:endParaRPr lang="pl-PL" sz="2400" dirty="0"/>
          </a:p>
        </p:txBody>
      </p:sp>
      <p:pic>
        <p:nvPicPr>
          <p:cNvPr id="4" name="Picture 2" descr="F:\LOGO_04xx1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019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247422"/>
            <a:ext cx="123952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OFERTA SZKOŁY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5" y="4824304"/>
            <a:ext cx="2997166" cy="22478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6" name="Picture 4" descr="o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35" y="4300910"/>
            <a:ext cx="3487583" cy="2319244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33" y="4715704"/>
            <a:ext cx="3141968" cy="235647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8999" y="1253067"/>
            <a:ext cx="7490521" cy="4992313"/>
          </a:xfrm>
          <a:effectLst>
            <a:softEdge rad="254000"/>
          </a:effectLst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r>
              <a:rPr lang="pl-PL" sz="2400" b="1" dirty="0"/>
              <a:t>Ciekawe i atrakcyjne metody i formy pracy - nauczyciele starają się dobierać metody i formy pracy dostosowane do potrzeb fizycznych i psychicznych uczniów, wykorzystują metody aktywizujące (np. mapy pojęciowe, odgrywanie ról, symulacje),</a:t>
            </a:r>
          </a:p>
          <a:p>
            <a:r>
              <a:rPr lang="pl-PL" sz="2400" b="1" dirty="0"/>
              <a:t>Wyjazdy na wycieczki szkolne; </a:t>
            </a:r>
          </a:p>
          <a:p>
            <a:r>
              <a:rPr lang="pl-PL" sz="2400" b="1" dirty="0"/>
              <a:t>Konkursy, olimpiady sportowe i przedmiotowe o zasięgu gminnym, powiatowym, wojewódzkim i  ogólnopolskim  </a:t>
            </a:r>
          </a:p>
          <a:p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637"/>
            <a:ext cx="2962177" cy="222163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33" y="2404951"/>
            <a:ext cx="2671389" cy="2310753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4476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250" y="256820"/>
            <a:ext cx="7239000" cy="1143000"/>
          </a:xfrm>
        </p:spPr>
        <p:txBody>
          <a:bodyPr/>
          <a:lstStyle/>
          <a:p>
            <a:pPr algn="ctr"/>
            <a:r>
              <a:rPr lang="pl-PL" dirty="0" smtClean="0"/>
              <a:t>OFERTA SZKOŁY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03096" y="908720"/>
            <a:ext cx="6093004" cy="5688632"/>
          </a:xfrm>
        </p:spPr>
        <p:txBody>
          <a:bodyPr/>
          <a:lstStyle/>
          <a:p>
            <a:pPr algn="just"/>
            <a:r>
              <a:rPr lang="pl-PL" sz="2300" dirty="0"/>
              <a:t>Udział w zajęciach w ramach Świetlicy profilaktycznej – dla klas I-III i IV-VI, podczas których dzieci mają możliwość: rozmowy o skutkach uzależnień, obejrzenia filmów edukacyjnych na ten temat, nauki współdziałania w grupie, nazywania emocji oraz nauki panowania nad nimi, wyrażania siebie poprzez twórczość artystyczną itp. Uczniowie w ramach Świetlicy profilaktycznej  przygotowali przedstawienie pt. „Sąd nad papierosem”, któro zostało wystawione podczas Gminnego Dnia Trzeźwości zorganizowanego w naszej szkole. </a:t>
            </a:r>
            <a:endParaRPr lang="pl-PL" sz="2300" dirty="0" smtClean="0"/>
          </a:p>
          <a:p>
            <a:pPr algn="just"/>
            <a:endParaRPr lang="pl-PL" sz="2300" dirty="0"/>
          </a:p>
          <a:p>
            <a:pPr algn="just"/>
            <a:endParaRPr lang="pl-PL" sz="23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6607" y="1168689"/>
            <a:ext cx="2623592" cy="196769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38" y="2927815"/>
            <a:ext cx="2603781" cy="19528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12" y="4547285"/>
            <a:ext cx="2662356" cy="19967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38" y="79053"/>
            <a:ext cx="2460024" cy="147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49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5" y="0"/>
            <a:ext cx="12709811" cy="6858000"/>
          </a:xfrm>
          <a:prstGeom prst="rect">
            <a:avLst/>
          </a:prstGeom>
        </p:spPr>
      </p:pic>
      <p:pic>
        <p:nvPicPr>
          <p:cNvPr id="4101" name="Picture 5" descr="C:\Documents and Settings\Właściciel\Pulpit\100PHOTO\SAM_6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279" y="144016"/>
            <a:ext cx="2459766" cy="1844824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08" y="4679663"/>
            <a:ext cx="2434510" cy="1825883"/>
          </a:xfrm>
          <a:prstGeom prst="rect">
            <a:avLst/>
          </a:prstGeom>
        </p:spPr>
      </p:pic>
      <p:pic>
        <p:nvPicPr>
          <p:cNvPr id="4099" name="Picture 3" descr="C:\Documents and Settings\Właściciel\Pulpit\100PHOTO\SAM_6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2564904"/>
            <a:ext cx="3127776" cy="2345832"/>
          </a:xfrm>
          <a:prstGeom prst="rect">
            <a:avLst/>
          </a:prstGeom>
          <a:noFill/>
        </p:spPr>
      </p:pic>
      <p:pic>
        <p:nvPicPr>
          <p:cNvPr id="4098" name="Picture 2" descr="C:\Documents and Settings\Właściciel\Pulpit\100PHOTO\SAM_6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8169" y="620688"/>
            <a:ext cx="2743605" cy="205770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87688" y="0"/>
            <a:ext cx="7239000" cy="648072"/>
          </a:xfrm>
        </p:spPr>
        <p:txBody>
          <a:bodyPr/>
          <a:lstStyle/>
          <a:p>
            <a:pPr algn="ctr"/>
            <a:r>
              <a:rPr lang="pl-PL" dirty="0" smtClean="0"/>
              <a:t>OFERTA SZKOŁY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0967" y="2120307"/>
            <a:ext cx="4616524" cy="4464496"/>
          </a:xfrm>
        </p:spPr>
        <p:txBody>
          <a:bodyPr/>
          <a:lstStyle/>
          <a:p>
            <a:r>
              <a:rPr lang="pl-PL" sz="1900" dirty="0"/>
              <a:t>Od roku szkolnego 2014/2015 nasza szkoła ma do dyspozycji dobudowany nowy obiekt szkoły, w którym mieszczą się m.in.:</a:t>
            </a:r>
          </a:p>
          <a:p>
            <a:r>
              <a:rPr lang="pl-PL" sz="1900" dirty="0"/>
              <a:t>sala gimnastyczna,</a:t>
            </a:r>
          </a:p>
          <a:p>
            <a:r>
              <a:rPr lang="pl-PL" sz="1900" dirty="0"/>
              <a:t>sala integracji sensorycznej,</a:t>
            </a:r>
          </a:p>
          <a:p>
            <a:r>
              <a:rPr lang="pl-PL" sz="1900" dirty="0"/>
              <a:t>siłownia.</a:t>
            </a:r>
          </a:p>
          <a:p>
            <a:pPr>
              <a:buNone/>
            </a:pPr>
            <a:r>
              <a:rPr lang="pl-PL" sz="1900" dirty="0"/>
              <a:t>	Mogą z nich również korzystać rodzice, osoby z zewnątrz. </a:t>
            </a:r>
          </a:p>
          <a:p>
            <a:pPr>
              <a:buNone/>
            </a:pPr>
            <a:r>
              <a:rPr lang="pl-PL" sz="1900" dirty="0"/>
              <a:t>	Dla dzieci organizowane są popołudniami zajęcia sportowe.</a:t>
            </a:r>
          </a:p>
        </p:txBody>
      </p:sp>
      <p:pic>
        <p:nvPicPr>
          <p:cNvPr id="4100" name="Picture 4" descr="C:\Documents and Settings\Właściciel\Pulpit\100PHOTO\SAM_60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0136" y="4566174"/>
            <a:ext cx="3055768" cy="229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829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0"/>
            <a:ext cx="12767733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0" y="260648"/>
            <a:ext cx="7239000" cy="720080"/>
          </a:xfrm>
        </p:spPr>
        <p:txBody>
          <a:bodyPr/>
          <a:lstStyle/>
          <a:p>
            <a:pPr algn="ctr"/>
            <a:r>
              <a:rPr lang="pl-PL" dirty="0" smtClean="0"/>
              <a:t>OFERTA SZKOŁY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71664" y="908721"/>
            <a:ext cx="7239000" cy="4525963"/>
          </a:xfrm>
        </p:spPr>
        <p:txBody>
          <a:bodyPr/>
          <a:lstStyle/>
          <a:p>
            <a:pPr algn="just">
              <a:buNone/>
            </a:pPr>
            <a:r>
              <a:rPr lang="pl-PL" sz="1800" dirty="0"/>
              <a:t>	Będąc szkołą, w której uczą się dzieci  z niepełnosprawnością zadbaliśmy o częściową niwelację barier architektonicznych:</a:t>
            </a:r>
          </a:p>
          <a:p>
            <a:r>
              <a:rPr lang="pl-PL" sz="1800" dirty="0"/>
              <a:t>zainstalowaliśmy windę  w nowej części szkoły,</a:t>
            </a:r>
          </a:p>
          <a:p>
            <a:r>
              <a:rPr lang="pl-PL" sz="1800" dirty="0"/>
              <a:t>zainstalowaliśmy podjazd przy jednym z wejść do budynku szkoły,</a:t>
            </a:r>
          </a:p>
          <a:p>
            <a:r>
              <a:rPr lang="pl-PL" sz="1800" dirty="0"/>
              <a:t>w nowej części szkoły dostosowaliśmy toalety do potrzeb osób z niepełnosprawnością.</a:t>
            </a:r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</p:txBody>
      </p:sp>
      <p:pic>
        <p:nvPicPr>
          <p:cNvPr id="3077" name="Picture 5" descr="C:\Documents and Settings\Właściciel\Pulpit\100PHOTO\SAM_6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641976"/>
            <a:ext cx="2247714" cy="2996952"/>
          </a:xfrm>
          <a:prstGeom prst="rect">
            <a:avLst/>
          </a:prstGeom>
          <a:noFill/>
        </p:spPr>
      </p:pic>
      <p:pic>
        <p:nvPicPr>
          <p:cNvPr id="3078" name="Picture 6" descr="C:\Documents and Settings\Właściciel\Pulpit\100PHOTO\SAM_6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080" y="4437112"/>
            <a:ext cx="2935754" cy="220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746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zdjęcia\takie moje\!!!!!!!! 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969" y="3816380"/>
            <a:ext cx="5436096" cy="304162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552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ROK SZKOLNY 2008/2009</a:t>
            </a:r>
            <a:br>
              <a:rPr lang="pl-PL" dirty="0" smtClean="0"/>
            </a:b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>
          <a:xfrm>
            <a:off x="846667" y="692696"/>
            <a:ext cx="5753389" cy="3164932"/>
          </a:xfrm>
        </p:spPr>
        <p:txBody>
          <a:bodyPr/>
          <a:lstStyle/>
          <a:p>
            <a:pPr algn="just"/>
            <a:endParaRPr lang="pl-PL" sz="2600" b="0" dirty="0" smtClean="0"/>
          </a:p>
          <a:p>
            <a:pPr algn="just"/>
            <a:endParaRPr lang="pl-PL" sz="2600" b="0" dirty="0" smtClean="0"/>
          </a:p>
          <a:p>
            <a:pPr algn="just"/>
            <a:r>
              <a:rPr lang="pl-PL" dirty="0" smtClean="0"/>
              <a:t>W roku szkolnym 2008/2009 w naszej szkole funkcjonowały już dwie klasy integracyjne: I </a:t>
            </a:r>
            <a:r>
              <a:rPr lang="pl-PL" dirty="0" err="1" smtClean="0"/>
              <a:t>i</a:t>
            </a:r>
            <a:r>
              <a:rPr lang="pl-PL" dirty="0" smtClean="0"/>
              <a:t> II.</a:t>
            </a:r>
          </a:p>
          <a:p>
            <a:pPr algn="just"/>
            <a:r>
              <a:rPr lang="pl-PL" dirty="0" smtClean="0"/>
              <a:t>Utworzona w tym roku klasa integracyjna liczyła 14 uczniów w tym 3 uczniów z orzeczeniami o potrzebie kształcenia specjalnego. </a:t>
            </a:r>
            <a:endParaRPr lang="pl-PL" dirty="0"/>
          </a:p>
        </p:txBody>
      </p:sp>
      <p:pic>
        <p:nvPicPr>
          <p:cNvPr id="9218" name="Picture 2" descr="D:\zdjęcia\dzień seniora\IMG_03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741056" y="1412943"/>
            <a:ext cx="4147079" cy="2835827"/>
          </a:xfrm>
          <a:prstGeom prst="rect">
            <a:avLst/>
          </a:prstGeom>
          <a:noFill/>
        </p:spPr>
      </p:pic>
      <p:pic>
        <p:nvPicPr>
          <p:cNvPr id="4" name="Picture 2" descr="F:\LOGO_04xx1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73842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3210" y="0"/>
            <a:ext cx="4417756" cy="100070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Bookman Old Style" panose="02050604050505020204" pitchFamily="18" charset="0"/>
              </a:rPr>
              <a:t>„</a:t>
            </a:r>
            <a:r>
              <a:rPr lang="pl-PL" sz="2200" b="1" dirty="0">
                <a:latin typeface="Bookman Old Style" panose="02050604050505020204" pitchFamily="18" charset="0"/>
              </a:rPr>
              <a:t>Integracja zaczyna się </a:t>
            </a:r>
            <a:r>
              <a:rPr lang="pl-PL" sz="2200" b="1" dirty="0" smtClean="0">
                <a:latin typeface="Bookman Old Style" panose="02050604050505020204" pitchFamily="18" charset="0"/>
              </a:rPr>
              <a:t/>
            </a:r>
            <a:br>
              <a:rPr lang="pl-PL" sz="2200" b="1" dirty="0" smtClean="0">
                <a:latin typeface="Bookman Old Style" panose="02050604050505020204" pitchFamily="18" charset="0"/>
              </a:rPr>
            </a:br>
            <a:r>
              <a:rPr lang="pl-PL" sz="2200" b="1" dirty="0" smtClean="0">
                <a:latin typeface="Bookman Old Style" panose="02050604050505020204" pitchFamily="18" charset="0"/>
              </a:rPr>
              <a:t>w sercu </a:t>
            </a:r>
            <a:r>
              <a:rPr lang="pl-PL" sz="2200" b="1" dirty="0">
                <a:latin typeface="Bookman Old Style" panose="02050604050505020204" pitchFamily="18" charset="0"/>
              </a:rPr>
              <a:t>człowieka”</a:t>
            </a:r>
            <a:endParaRPr lang="pl-PL" sz="2200" dirty="0">
              <a:latin typeface="Bookman Old Style" panose="020506040505050202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961465" y="2540579"/>
            <a:ext cx="7484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+mj-lt"/>
              </a:rPr>
              <a:t>Zebrała i przygotowała: </a:t>
            </a:r>
          </a:p>
          <a:p>
            <a:r>
              <a:rPr lang="pl-PL" dirty="0" smtClean="0">
                <a:solidFill>
                  <a:srgbClr val="000000"/>
                </a:solidFill>
              </a:rPr>
              <a:t>Katarzyna Kondracka </a:t>
            </a:r>
          </a:p>
          <a:p>
            <a:r>
              <a:rPr lang="pl-PL" dirty="0" smtClean="0">
                <a:solidFill>
                  <a:srgbClr val="000000"/>
                </a:solidFill>
              </a:rPr>
              <a:t>wykorzystując niektóre slajdy i zdjęcia z prezentacji przygotowanej </a:t>
            </a:r>
          </a:p>
          <a:p>
            <a:r>
              <a:rPr lang="pl-PL" smtClean="0">
                <a:solidFill>
                  <a:srgbClr val="000000"/>
                </a:solidFill>
              </a:rPr>
              <a:t>w </a:t>
            </a:r>
            <a:r>
              <a:rPr lang="pl-PL" dirty="0" smtClean="0">
                <a:solidFill>
                  <a:srgbClr val="000000"/>
                </a:solidFill>
              </a:rPr>
              <a:t>2009 roku przez Małgorzatę Zarzycką i Karolinę Kowalską - Maik </a:t>
            </a:r>
            <a:r>
              <a:rPr lang="pl-PL" smtClean="0">
                <a:solidFill>
                  <a:srgbClr val="000000"/>
                </a:solidFill>
              </a:rPr>
              <a:t>– </a:t>
            </a:r>
          </a:p>
          <a:p>
            <a:r>
              <a:rPr lang="pl-PL" smtClean="0">
                <a:solidFill>
                  <a:srgbClr val="000000"/>
                </a:solidFill>
              </a:rPr>
              <a:t>byłych </a:t>
            </a:r>
            <a:r>
              <a:rPr lang="pl-PL" dirty="0" smtClean="0">
                <a:solidFill>
                  <a:srgbClr val="000000"/>
                </a:solidFill>
              </a:rPr>
              <a:t>nauczycieli wspomagających w naszej szkole</a:t>
            </a:r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pl-PL" dirty="0" smtClean="0"/>
              <a:t> ROK SZKOLNY 2010/2011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309786" y="1032933"/>
            <a:ext cx="7765547" cy="2208643"/>
          </a:xfrm>
        </p:spPr>
        <p:txBody>
          <a:bodyPr/>
          <a:lstStyle/>
          <a:p>
            <a:pPr algn="just">
              <a:spcBef>
                <a:spcPts val="0"/>
              </a:spcBef>
              <a:buNone/>
            </a:pPr>
            <a:r>
              <a:rPr lang="pl-PL" dirty="0" smtClean="0">
                <a:latin typeface="+mj-lt"/>
              </a:rPr>
              <a:t>	</a:t>
            </a:r>
            <a:r>
              <a:rPr lang="pl-PL" sz="2600" dirty="0">
                <a:latin typeface="+mj-lt"/>
              </a:rPr>
              <a:t>Kolejną klasę integracyjną udało się zorganizować w 2010 r. Uczęszczało do niej 15 dzieci, w tym czworo z orzeczeniami o potrzebie kształcenia specjalnego z uwagi na niepełnosprawność intelektualną w stopniu lekkim i umiarkowanym i </a:t>
            </a:r>
            <a:r>
              <a:rPr lang="pl-PL" sz="2600" dirty="0" smtClean="0">
                <a:latin typeface="+mj-lt"/>
              </a:rPr>
              <a:t>niedowidzenie. W podanym </a:t>
            </a:r>
            <a:r>
              <a:rPr lang="pl-PL" sz="2600" dirty="0">
                <a:latin typeface="+mj-lt"/>
              </a:rPr>
              <a:t>roku szkolnym funkcjonowały trzy klasy  integracyjne: I, III i IV.</a:t>
            </a:r>
          </a:p>
          <a:p>
            <a:pPr algn="just">
              <a:spcBef>
                <a:spcPts val="0"/>
              </a:spcBef>
              <a:buNone/>
            </a:pPr>
            <a:endParaRPr lang="pl-PL" sz="2600" dirty="0">
              <a:latin typeface="+mj-lt"/>
            </a:endParaRPr>
          </a:p>
          <a:p>
            <a:pPr algn="just">
              <a:spcBef>
                <a:spcPts val="0"/>
              </a:spcBef>
              <a:buNone/>
            </a:pPr>
            <a:endParaRPr lang="pl-PL" sz="2400" dirty="0">
              <a:latin typeface="+mj-lt"/>
            </a:endParaRPr>
          </a:p>
          <a:p>
            <a:pPr algn="just">
              <a:spcBef>
                <a:spcPts val="0"/>
              </a:spcBef>
              <a:buNone/>
            </a:pPr>
            <a:endParaRPr lang="pl-PL" sz="2400" dirty="0">
              <a:latin typeface="+mj-lt"/>
            </a:endParaRPr>
          </a:p>
        </p:txBody>
      </p:sp>
      <p:pic>
        <p:nvPicPr>
          <p:cNvPr id="1028" name="Picture 4" descr="F:\ZDJĘCIA-ZRZUCONE 27.10.2011r\P1150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4400" y="4038698"/>
            <a:ext cx="4438151" cy="2753120"/>
          </a:xfrm>
          <a:prstGeom prst="rect">
            <a:avLst/>
          </a:prstGeom>
          <a:noFill/>
        </p:spPr>
      </p:pic>
      <p:pic>
        <p:nvPicPr>
          <p:cNvPr id="1029" name="Picture 5" descr="F:\olimpiada 2012\obro\DSC06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0658" y="3972516"/>
            <a:ext cx="4340723" cy="2885484"/>
          </a:xfrm>
          <a:prstGeom prst="rect">
            <a:avLst/>
          </a:prstGeom>
          <a:noFill/>
        </p:spPr>
      </p:pic>
      <p:pic>
        <p:nvPicPr>
          <p:cNvPr id="6" name="Picture 2" descr="F:\LOGO_04xx1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68650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8173" y="102695"/>
            <a:ext cx="9652000" cy="655638"/>
          </a:xfrm>
        </p:spPr>
        <p:txBody>
          <a:bodyPr/>
          <a:lstStyle/>
          <a:p>
            <a:pPr algn="ctr"/>
            <a:r>
              <a:rPr lang="pl-PL" dirty="0" smtClean="0"/>
              <a:t>ROK SZKOLNY 2014/2015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" y="758334"/>
            <a:ext cx="6722532" cy="2310628"/>
          </a:xfrm>
        </p:spPr>
        <p:txBody>
          <a:bodyPr/>
          <a:lstStyle/>
          <a:p>
            <a:pPr algn="just">
              <a:buNone/>
            </a:pPr>
            <a:r>
              <a:rPr lang="pl-PL" sz="1800" dirty="0"/>
              <a:t>	</a:t>
            </a:r>
            <a:r>
              <a:rPr lang="pl-PL" sz="1800" b="1" dirty="0" smtClean="0"/>
              <a:t>Do klasy I integracyjnej zaczyna uczęszczać 10 dzieci, w tym 3 z orzeczeniem o potrzebie kształcenia specjalnego z uwagi na niepełnosprawność intelektualną w stopniu lekkim, autyzm i niepełnosprawność ruchową. </a:t>
            </a:r>
          </a:p>
          <a:p>
            <a:pPr algn="just">
              <a:buNone/>
            </a:pPr>
            <a:r>
              <a:rPr lang="pl-PL" sz="1800" b="1" dirty="0" smtClean="0"/>
              <a:t>	W podanym roku szkolnym w naszej szkole funkcjonowały 3 klasy, w których wspólnie ze zdrowymi rówieśnikami uczyły się dzieci z niepełnosprawnością.</a:t>
            </a:r>
          </a:p>
          <a:p>
            <a:pPr algn="just">
              <a:buNone/>
            </a:pPr>
            <a:r>
              <a:rPr lang="pl-PL" sz="1800" b="1" dirty="0" smtClean="0"/>
              <a:t>	W tej klasie pracuje dwóch nauczycieli – wiodący i wspomagający.</a:t>
            </a:r>
          </a:p>
          <a:p>
            <a:pPr algn="just">
              <a:buNone/>
            </a:pPr>
            <a:r>
              <a:rPr lang="pl-PL" sz="1800" b="1" dirty="0" smtClean="0"/>
              <a:t>		W </a:t>
            </a:r>
            <a:r>
              <a:rPr lang="pl-PL" sz="1800" b="1" dirty="0"/>
              <a:t>pracy z uczniami wykorzystywane są</a:t>
            </a:r>
          </a:p>
          <a:p>
            <a:pPr algn="just">
              <a:buNone/>
            </a:pPr>
            <a:r>
              <a:rPr lang="pl-PL" sz="1800" b="1" dirty="0"/>
              <a:t>	m. in. elementy: Metody Ruchu Rozwijającego Weroniki Sherborne, Metody Dobrego Startu, integracji sensorycznej, kinezjologii edukacyjnej Dennisona. Staramy się bazować na metodach aktywizujących, by móc włączać do pracy wszystkie dzieci w jak największym stopniu, by działały chętnie, odkrywały i czerpały z tego radość, a tym samym rozwijały się i miały poczucie sukcesu. Nie zapominamy również o rozwoju artystycznym naszych uczniów.</a:t>
            </a:r>
          </a:p>
          <a:p>
            <a:pPr algn="just">
              <a:buNone/>
            </a:pPr>
            <a:r>
              <a:rPr lang="pl-PL" sz="1800" b="1" dirty="0"/>
              <a:t>	Ważna jest również pomoc koleżeńska. Dzieci wiedzą, któremu dziecku należy pomóc </a:t>
            </a:r>
            <a:r>
              <a:rPr lang="pl-PL" sz="1800" b="1" dirty="0" smtClean="0"/>
              <a:t>i często </a:t>
            </a:r>
            <a:r>
              <a:rPr lang="pl-PL" sz="1800" b="1" dirty="0"/>
              <a:t>same ją </a:t>
            </a:r>
            <a:r>
              <a:rPr lang="pl-PL" sz="1800" b="1" dirty="0" smtClean="0"/>
              <a:t>proponują.</a:t>
            </a:r>
            <a:endParaRPr lang="pl-PL" sz="1800" b="1" dirty="0"/>
          </a:p>
        </p:txBody>
      </p:sp>
      <p:pic>
        <p:nvPicPr>
          <p:cNvPr id="1026" name="Picture 2" descr="C:\Documents and Settings\Właściciel\Pulpit\slub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370" y="1089178"/>
            <a:ext cx="4278020" cy="2880320"/>
          </a:xfrm>
          <a:prstGeom prst="rect">
            <a:avLst/>
          </a:prstGeom>
          <a:noFill/>
        </p:spPr>
      </p:pic>
      <p:sp>
        <p:nvSpPr>
          <p:cNvPr id="1028" name="AutoShape 4" descr="http://zalacznik.wp.pl/0/d641/SAM_4238.JPG?tsn=1457896501805&amp;zalf=Nowe&amp;wid=9056&amp;p=2&amp;o2=4343444&amp;t=IMAGE&amp;st=JPEG&amp;ct=QkFTRTY0"/>
          <p:cNvSpPr>
            <a:spLocks noChangeAspect="1" noChangeArrowheads="1"/>
          </p:cNvSpPr>
          <p:nvPr/>
        </p:nvSpPr>
        <p:spPr bwMode="auto">
          <a:xfrm>
            <a:off x="1679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1032" name="AutoShape 8" descr="http://zalacznik.wp.pl/0/d641/icon.html?tsn=1457896501805&amp;f=Nowe&amp;u=9056&amp;s=2&amp;ul=katarzynakondracka1&amp;fln=SAM_4238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pic>
        <p:nvPicPr>
          <p:cNvPr id="1034" name="Picture 10" descr="http://www.szkola-lancuchow.pl/images/photoalbum/album_43/se12_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965" y="3607213"/>
            <a:ext cx="4283968" cy="2708920"/>
          </a:xfrm>
          <a:prstGeom prst="rect">
            <a:avLst/>
          </a:prstGeom>
          <a:noFill/>
        </p:spPr>
      </p:pic>
      <p:pic>
        <p:nvPicPr>
          <p:cNvPr id="8" name="Picture 2" descr="F:\LOGO_04xx1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7789" y="5909603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83447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0000" contrast="-56000"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0" y="3742210"/>
            <a:ext cx="2273329" cy="311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D:\zdjęcia\z nokii\nowe\Zdjęci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6895" y="3610330"/>
            <a:ext cx="2765451" cy="3302892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181600" y="575732"/>
            <a:ext cx="3653747" cy="6125145"/>
          </a:xfrm>
        </p:spPr>
        <p:txBody>
          <a:bodyPr/>
          <a:lstStyle/>
          <a:p>
            <a:r>
              <a:rPr lang="pl-PL" sz="2100" b="1" dirty="0"/>
              <a:t>Klasa 0</a:t>
            </a:r>
            <a:r>
              <a:rPr lang="pl-PL" sz="2100" dirty="0"/>
              <a:t>  jak dotąd nigdy nie była klasą integracyjną, ale w poszczególnych </a:t>
            </a:r>
            <a:r>
              <a:rPr lang="pl-PL" sz="2100" dirty="0" smtClean="0"/>
              <a:t>latach  </a:t>
            </a:r>
            <a:r>
              <a:rPr lang="pl-PL" sz="2100" dirty="0"/>
              <a:t>uczęszczały do niej niektóre dzieci </a:t>
            </a:r>
            <a:r>
              <a:rPr lang="pl-PL" sz="2100" dirty="0" smtClean="0"/>
              <a:t>z niepełnosprawnością, </a:t>
            </a:r>
            <a:r>
              <a:rPr lang="pl-PL" sz="2100" dirty="0"/>
              <a:t>zdobywając pierwsze umiejętności szkolne</a:t>
            </a:r>
            <a:r>
              <a:rPr lang="pl-PL" sz="2100" dirty="0" smtClean="0"/>
              <a:t>. W obecnym roku szkolnym 2016/2017 uczęszcza do niej jedno dziecko z orzeczeniem o potrzebie kształcenia specjalnego z uwagi na niepełnosprawność sprzężoną (autyzm i niepełnosprawność intelektualną w stopniu lekkim). Wspólnie z rówieśnikami zdobywa nowe umiejętności.</a:t>
            </a:r>
            <a:r>
              <a:rPr lang="pl-PL" sz="2100" dirty="0"/>
              <a:t/>
            </a:r>
            <a:br>
              <a:rPr lang="pl-PL" sz="2100" dirty="0"/>
            </a:br>
            <a:r>
              <a:rPr lang="pl-PL" sz="2100" dirty="0"/>
              <a:t/>
            </a:r>
            <a:br>
              <a:rPr lang="pl-PL" sz="2100" dirty="0"/>
            </a:br>
            <a:endParaRPr lang="pl-PL" sz="2100" dirty="0"/>
          </a:p>
        </p:txBody>
      </p:sp>
      <p:pic>
        <p:nvPicPr>
          <p:cNvPr id="7172" name="Picture 4" descr="D:\zdjęcia\zerówka\Zdjęcie1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9615" y="20468"/>
            <a:ext cx="2515302" cy="3589862"/>
          </a:xfrm>
          <a:prstGeom prst="rect">
            <a:avLst/>
          </a:prstGeom>
          <a:noFill/>
        </p:spPr>
      </p:pic>
      <p:pic>
        <p:nvPicPr>
          <p:cNvPr id="6" name="Picture 2" descr="F:\LOGO_04xx1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6044940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3899" y="618932"/>
            <a:ext cx="3569395" cy="267704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63" y="2198254"/>
            <a:ext cx="3164994" cy="23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2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7" y="0"/>
            <a:ext cx="12327467" cy="6858000"/>
          </a:xfrm>
          <a:prstGeom prst="rect">
            <a:avLst/>
          </a:prstGeom>
        </p:spPr>
      </p:pic>
      <p:pic>
        <p:nvPicPr>
          <p:cNvPr id="1026" name="Picture 2" descr="C:\Documents and Settings\Właściciel\Pulpit\mama i tata 2015.jpg"/>
          <p:cNvPicPr>
            <a:picLocks noChangeAspect="1" noChangeArrowheads="1"/>
          </p:cNvPicPr>
          <p:nvPr/>
        </p:nvPicPr>
        <p:blipFill>
          <a:blip r:embed="rId3" cstate="print"/>
          <a:srcRect t="7325" b="43948"/>
          <a:stretch>
            <a:fillRect/>
          </a:stretch>
        </p:blipFill>
        <p:spPr bwMode="auto">
          <a:xfrm>
            <a:off x="2182397" y="482826"/>
            <a:ext cx="7176594" cy="164008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2396" y="-179149"/>
            <a:ext cx="8229600" cy="6619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SZKOLNE UROCZYSTOŚCI </a:t>
            </a:r>
            <a:endParaRPr lang="pl-PL" dirty="0"/>
          </a:p>
        </p:txBody>
      </p:sp>
      <p:pic>
        <p:nvPicPr>
          <p:cNvPr id="4" name="Picture 2" descr="F:\LOGO_04xx1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507" y="5889462"/>
            <a:ext cx="785786" cy="81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8" name="Prostokąt 7"/>
          <p:cNvSpPr/>
          <p:nvPr/>
        </p:nvSpPr>
        <p:spPr>
          <a:xfrm>
            <a:off x="1465488" y="1829315"/>
            <a:ext cx="32043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000000"/>
                </a:solidFill>
              </a:rPr>
              <a:t/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2400" b="1" dirty="0">
                <a:solidFill>
                  <a:srgbClr val="000000"/>
                </a:solidFill>
              </a:rPr>
              <a:t>Do udziału w szkolnych uroczystościach włączani są wszyscy uczniowie, zarówno pełnosprawni, jak i z niepełnosprawnością.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84" y="4194438"/>
            <a:ext cx="3551416" cy="2663562"/>
          </a:xfrm>
        </p:spPr>
      </p:pic>
      <p:pic>
        <p:nvPicPr>
          <p:cNvPr id="1029" name="Picture 5" descr="C:\Documents and Settings\Właściciel\Pulpit\ds11_t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0851" y="4383861"/>
            <a:ext cx="3737033" cy="2474140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38" y="2094079"/>
            <a:ext cx="3495492" cy="25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7" y="-2177"/>
            <a:ext cx="12327467" cy="6943796"/>
          </a:xfrm>
          <a:prstGeom prst="rect">
            <a:avLst/>
          </a:prstGeom>
        </p:spPr>
      </p:pic>
      <p:pic>
        <p:nvPicPr>
          <p:cNvPr id="2051" name="Picture 3" descr="C:\Documents and Settings\Właściciel\Pulpit\zdjęcia do prezentacji PPP\P328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5038" y="1118519"/>
            <a:ext cx="3600400" cy="270017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79576" y="274638"/>
            <a:ext cx="8312224" cy="1143000"/>
          </a:xfrm>
        </p:spPr>
        <p:txBody>
          <a:bodyPr/>
          <a:lstStyle/>
          <a:p>
            <a:pPr algn="ctr"/>
            <a:r>
              <a:rPr lang="pl-PL" sz="2000" dirty="0"/>
              <a:t>Występujemy również w Gminnym Domu Kultury, kościele oraz podczas uroczystości i imprez organizowanych przez zaprzyjaźnione szkoły. </a:t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2050" name="Picture 2" descr="F:\Intelli-studio\Samsung Camera\zdjęcia 2014\SAM_18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3383"/>
          <a:stretch>
            <a:fillRect/>
          </a:stretch>
        </p:blipFill>
        <p:spPr bwMode="auto">
          <a:xfrm>
            <a:off x="5470708" y="2731989"/>
            <a:ext cx="3931204" cy="2416384"/>
          </a:xfrm>
          <a:prstGeom prst="rect">
            <a:avLst/>
          </a:prstGeom>
          <a:noFill/>
        </p:spPr>
      </p:pic>
      <p:pic>
        <p:nvPicPr>
          <p:cNvPr id="5" name="Picture 4" descr="C:\Documents and Settings\Właściciel\Pulpit\PUCHACZÓ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048" y="1130522"/>
            <a:ext cx="3135706" cy="2171477"/>
          </a:xfrm>
          <a:prstGeom prst="rect">
            <a:avLst/>
          </a:prstGeom>
          <a:noFill/>
        </p:spPr>
      </p:pic>
      <p:pic>
        <p:nvPicPr>
          <p:cNvPr id="2053" name="Picture 5" descr="C:\Documents and Settings\Właściciel\Pulpit\PRZEG.PATRI.2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7423" y="2956511"/>
            <a:ext cx="3275856" cy="2082980"/>
          </a:xfrm>
          <a:prstGeom prst="rect">
            <a:avLst/>
          </a:prstGeom>
          <a:noFill/>
        </p:spPr>
      </p:pic>
      <p:pic>
        <p:nvPicPr>
          <p:cNvPr id="2054" name="Picture 6" descr="C:\Documents and Settings\Właściciel\Pulpit\zdjęcia do prezentacji PPP\SAM_3684.JPG"/>
          <p:cNvPicPr>
            <a:picLocks noChangeAspect="1" noChangeArrowheads="1"/>
          </p:cNvPicPr>
          <p:nvPr/>
        </p:nvPicPr>
        <p:blipFill>
          <a:blip r:embed="rId7" cstate="print"/>
          <a:srcRect t="933" b="3850"/>
          <a:stretch>
            <a:fillRect/>
          </a:stretch>
        </p:blipFill>
        <p:spPr bwMode="auto">
          <a:xfrm>
            <a:off x="1484839" y="4915124"/>
            <a:ext cx="3260203" cy="2060913"/>
          </a:xfrm>
          <a:prstGeom prst="rect">
            <a:avLst/>
          </a:prstGeom>
          <a:noFill/>
        </p:spPr>
      </p:pic>
      <p:pic>
        <p:nvPicPr>
          <p:cNvPr id="2055" name="Picture 7" descr="C:\Documents and Settings\Właściciel\Moje dokumenty\Pobrane\SAM_55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6121" y="4810344"/>
            <a:ext cx="3349147" cy="2131275"/>
          </a:xfrm>
          <a:prstGeom prst="rect">
            <a:avLst/>
          </a:prstGeom>
          <a:noFill/>
        </p:spPr>
      </p:pic>
      <p:pic>
        <p:nvPicPr>
          <p:cNvPr id="12" name="Picture 3" descr="C:\Documents and Settings\Właściciel\Pulpit\patriot.GO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23244" y="4735818"/>
            <a:ext cx="2560984" cy="1933543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2238" y="1130523"/>
            <a:ext cx="3161885" cy="23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pr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08"/>
            <a:ext cx="12192000" cy="68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71" y="45348"/>
            <a:ext cx="4645586" cy="1225615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DZIEŃ GODNOŚCI OSÓB </a:t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Z NIEPEŁNOSPRAWNOŚCIĄ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06400" y="1563067"/>
            <a:ext cx="6324780" cy="429894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b="1" dirty="0"/>
              <a:t>Jedną z ważniejszych uroczystości w naszej szkole jest Dzień Godności Osób z Niepełnosprawnością. Wcześniej była to impreza o zasięgu gminnym, obecnie rozrosła się do miana powiatowej. Zapraszane są na nią zaprzyjaźnione szkoły i placówki działające na rzecz osób z niepełnosprawnością. Przy okazji tego Dnia organizowane są:</a:t>
            </a:r>
          </a:p>
          <a:p>
            <a:pPr algn="just"/>
            <a:r>
              <a:rPr lang="pl-PL" sz="2000" b="1" dirty="0"/>
              <a:t> konkurs plastyczny,  </a:t>
            </a:r>
          </a:p>
          <a:p>
            <a:pPr algn="just"/>
            <a:r>
              <a:rPr lang="pl-PL" sz="2000" b="1" dirty="0"/>
              <a:t>przegląd artystyczny.</a:t>
            </a:r>
          </a:p>
          <a:p>
            <a:pPr marL="0" indent="0" algn="just">
              <a:buNone/>
            </a:pPr>
            <a:r>
              <a:rPr lang="pl-PL" sz="2000" b="1" dirty="0"/>
              <a:t>Nie brakuje również wtedy okazji do  wspólnej zabawy.</a:t>
            </a:r>
          </a:p>
        </p:txBody>
      </p:sp>
      <p:pic>
        <p:nvPicPr>
          <p:cNvPr id="1028" name="Picture 4" descr="spr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97" y="1732166"/>
            <a:ext cx="2790862" cy="18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r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55" y="3200161"/>
            <a:ext cx="3028112" cy="182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rawni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69" y="4747088"/>
            <a:ext cx="2663494" cy="20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r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34" y="4809453"/>
            <a:ext cx="3938170" cy="204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rawni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r="29" b="38956"/>
          <a:stretch/>
        </p:blipFill>
        <p:spPr bwMode="auto">
          <a:xfrm>
            <a:off x="7295605" y="154047"/>
            <a:ext cx="3621885" cy="147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szkola-lancuchow.pl/images/photoalbum/album_24/spr21_t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81" y="1563067"/>
            <a:ext cx="1959786" cy="16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8" b="11073"/>
          <a:stretch/>
        </p:blipFill>
        <p:spPr>
          <a:xfrm>
            <a:off x="81771" y="4803221"/>
            <a:ext cx="4026764" cy="205477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7903" y="3457675"/>
            <a:ext cx="2515565" cy="18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Pattern 09">
  <a:themeElements>
    <a:clrScheme name="Motyw pakietu Office 2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8181FF"/>
      </a:accent1>
      <a:accent2>
        <a:srgbClr val="81C0FF"/>
      </a:accent2>
      <a:accent3>
        <a:srgbClr val="F0F0FC"/>
      </a:accent3>
      <a:accent4>
        <a:srgbClr val="000000"/>
      </a:accent4>
      <a:accent5>
        <a:srgbClr val="C1C1FF"/>
      </a:accent5>
      <a:accent6>
        <a:srgbClr val="74AEE7"/>
      </a:accent6>
      <a:hlink>
        <a:srgbClr val="C54DFF"/>
      </a:hlink>
      <a:folHlink>
        <a:srgbClr val="228AA7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attern 09">
  <a:themeElements>
    <a:clrScheme name="Motyw pakietu Office 2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8181FF"/>
      </a:accent1>
      <a:accent2>
        <a:srgbClr val="81C0FF"/>
      </a:accent2>
      <a:accent3>
        <a:srgbClr val="F0F0FC"/>
      </a:accent3>
      <a:accent4>
        <a:srgbClr val="000000"/>
      </a:accent4>
      <a:accent5>
        <a:srgbClr val="C1C1FF"/>
      </a:accent5>
      <a:accent6>
        <a:srgbClr val="74AEE7"/>
      </a:accent6>
      <a:hlink>
        <a:srgbClr val="C54DFF"/>
      </a:hlink>
      <a:folHlink>
        <a:srgbClr val="228AA7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538</Words>
  <Application>Microsoft Office PowerPoint</Application>
  <PresentationFormat>Niestandardowy</PresentationFormat>
  <Paragraphs>84</Paragraphs>
  <Slides>30</Slides>
  <Notes>4</Notes>
  <HiddenSlides>0</HiddenSlides>
  <MMClips>1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30</vt:i4>
      </vt:variant>
    </vt:vector>
  </HeadingPairs>
  <TitlesOfParts>
    <vt:vector size="32" baseType="lpstr">
      <vt:lpstr>Pattern 09</vt:lpstr>
      <vt:lpstr>1_Pattern 09</vt:lpstr>
      <vt:lpstr>INTEGRACJA  W NASZEJ SZKOLE</vt:lpstr>
      <vt:lpstr>Jak to u nas się zaczęło </vt:lpstr>
      <vt:lpstr>ROK SZKOLNY 2008/2009   </vt:lpstr>
      <vt:lpstr> ROK SZKOLNY 2010/2011 </vt:lpstr>
      <vt:lpstr>ROK SZKOLNY 2014/2015</vt:lpstr>
      <vt:lpstr>Klasa 0  jak dotąd nigdy nie była klasą integracyjną, ale w poszczególnych latach  uczęszczały do niej niektóre dzieci z niepełnosprawnością, zdobywając pierwsze umiejętności szkolne. W obecnym roku szkolnym 2016/2017 uczęszcza do niej jedno dziecko z orzeczeniem o potrzebie kształcenia specjalnego z uwagi na niepełnosprawność sprzężoną (autyzm i niepełnosprawność intelektualną w stopniu lekkim). Wspólnie z rówieśnikami zdobywa nowe umiejętności.  </vt:lpstr>
      <vt:lpstr> SZKOLNE UROCZYSTOŚCI </vt:lpstr>
      <vt:lpstr>Występujemy również w Gminnym Domu Kultury, kościele oraz podczas uroczystości i imprez organizowanych przez zaprzyjaźnione szkoły.  </vt:lpstr>
      <vt:lpstr>DZIEŃ GODNOŚCI OSÓB  Z NIEPEŁNOSPRAWNOŚCIĄ</vt:lpstr>
      <vt:lpstr> </vt:lpstr>
      <vt:lpstr>NASZE WSPÓLNE  WYJAZDY</vt:lpstr>
      <vt:lpstr>Serniki</vt:lpstr>
      <vt:lpstr>Prezentacja programu PowerPoint</vt:lpstr>
      <vt:lpstr>MUZEUM WSI LUBELSKIEJ</vt:lpstr>
      <vt:lpstr>Z WIZYTĄ U DUCHA BIELUCHA - CHEŁM</vt:lpstr>
      <vt:lpstr>Prezentacja programu PowerPoint</vt:lpstr>
      <vt:lpstr>BAŁTÓW</vt:lpstr>
      <vt:lpstr>MAGICZNE OGRODY</vt:lpstr>
      <vt:lpstr>SANDOMIERZ</vt:lpstr>
      <vt:lpstr>Każdego roku uczestniczymy  w Powiatowej Olimpiadzie Integracyjnej  w Łęcznej</vt:lpstr>
      <vt:lpstr>Prezentacja programu PowerPoint</vt:lpstr>
      <vt:lpstr>OLIMPIADA RÓWNYCH SZANS</vt:lpstr>
      <vt:lpstr>Uczestniczymy również w Imprezie  Integracyjnej w Puchaczowie, Dniu Integracji w Łęcznej oraz Obchodach Światowego Dnia Świadomości Autyzmu</vt:lpstr>
      <vt:lpstr>Na przełomie wspomnianych lat nasi uczniowie uczestniczyli w kilku projektach, podczas których brali udział m. in. w:</vt:lpstr>
      <vt:lpstr>OFERTA SZKOŁY</vt:lpstr>
      <vt:lpstr>OFERTA SZKOŁY</vt:lpstr>
      <vt:lpstr>OFERTA SZKOŁY</vt:lpstr>
      <vt:lpstr>OFERTA SZKOŁY</vt:lpstr>
      <vt:lpstr>OFERTA SZKOŁY</vt:lpstr>
      <vt:lpstr>„Integracja zaczyna się  w sercu człowieka”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Wojciech Zgoliński</cp:lastModifiedBy>
  <cp:revision>34</cp:revision>
  <dcterms:created xsi:type="dcterms:W3CDTF">2016-10-08T17:42:47Z</dcterms:created>
  <dcterms:modified xsi:type="dcterms:W3CDTF">2016-10-12T17:37:13Z</dcterms:modified>
</cp:coreProperties>
</file>